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ContentType="application/vnd.openxmlformats-officedocument.customXmlProperties+xml" PartName="/customXml/itemProps1.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?><Relationships xmlns="http://schemas.openxmlformats.org/package/2006/relationships"><Relationship Target="ppt/presentation.xml" Type="http://schemas.openxmlformats.org/officeDocument/2006/relationships/officeDocument" Id="rId1"></Relationship><Relationship Target="docProps/core.xml" Type="http://schemas.openxmlformats.org/package/2006/relationships/metadata/core-properties" Id="rId6"></Relationship><Relationship Target="docProps/thumbnail.jpeg" Type="http://schemas.openxmlformats.org/package/2006/relationships/metadata/thumbnail" Id="rId7"></Relationship><Relationship Target="docProps/custom.xml" Type="http://schemas.openxmlformats.org/officeDocument/2006/relationships/custom-properties" Id="rId8"></Relationship><Relationship Target="docProps/app.xml" Type="http://schemas.openxmlformats.org/officeDocument/2006/relationships/extended-properties" Id="rId9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>
  <p:sldMasterIdLst>
    <p:sldMasterId id="2147483997" r:id="rId2"/>
  </p:sldMasterIdLst>
  <p:notesMasterIdLst>
    <p:notesMasterId r:id="rId11"/>
  </p:notesMasterIdLst>
  <p:handoutMasterIdLst>
    <p:handoutMasterId r:id="rId12"/>
  </p:handoutMasterIdLst>
  <p:sldIdLst>
    <p:sldId id="390" r:id="rId3"/>
    <p:sldId id="455" r:id="rId4"/>
    <p:sldId id="456" r:id="rId5"/>
    <p:sldId id="457" r:id="rId6"/>
    <p:sldId id="458" r:id="rId7"/>
    <p:sldId id="341" r:id="rId8"/>
    <p:sldId id="439" r:id="rId9"/>
    <p:sldId id="383" r:id="rId10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0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?><Relationships xmlns="http://schemas.openxmlformats.org/package/2006/relationships"><Relationship Target="slides/slide6.xml" Type="http://schemas.openxmlformats.org/officeDocument/2006/relationships/slide" Id="rId8"></Relationship><Relationship Target="presProps.xml" Type="http://schemas.openxmlformats.org/officeDocument/2006/relationships/presProps" Id="rId13"></Relationship><Relationship Target="slides/slide1.xml" Type="http://schemas.openxmlformats.org/officeDocument/2006/relationships/slide" Id="rId3"></Relationship><Relationship Target="slides/slide5.xml" Type="http://schemas.openxmlformats.org/officeDocument/2006/relationships/slide" Id="rId7"></Relationship><Relationship Target="handoutMasters/handoutMaster1.xml" Type="http://schemas.openxmlformats.org/officeDocument/2006/relationships/handoutMaster" Id="rId12"></Relationship><Relationship Target="slideMasters/slideMaster1.xml" Type="http://schemas.openxmlformats.org/officeDocument/2006/relationships/slideMaster" Id="rId2"></Relationship><Relationship Target="tableStyles.xml" Type="http://schemas.openxmlformats.org/officeDocument/2006/relationships/tableStyles" Id="rId16"></Relationship><Relationship Target="../customXml/item1.xml" Type="http://schemas.openxmlformats.org/officeDocument/2006/relationships/customXml" Id="rId1"></Relationship><Relationship Target="slides/slide4.xml" Type="http://schemas.openxmlformats.org/officeDocument/2006/relationships/slide" Id="rId6"></Relationship><Relationship Target="notesMasters/notesMaster1.xml" Type="http://schemas.openxmlformats.org/officeDocument/2006/relationships/notesMaster" Id="rId11"></Relationship><Relationship Target="slides/slide3.xml" Type="http://schemas.openxmlformats.org/officeDocument/2006/relationships/slide" Id="rId5"></Relationship><Relationship Target="theme/theme1.xml" Type="http://schemas.openxmlformats.org/officeDocument/2006/relationships/theme" Id="rId15"></Relationship><Relationship Target="slides/slide8.xml" Type="http://schemas.openxmlformats.org/officeDocument/2006/relationships/slide" Id="rId10"></Relationship><Relationship Target="slides/slide2.xml" Type="http://schemas.openxmlformats.org/officeDocument/2006/relationships/slide" Id="rId4"></Relationship><Relationship Target="slides/slide7.xml" Type="http://schemas.openxmlformats.org/officeDocument/2006/relationships/slide" Id="rId9"></Relationship><Relationship Target="viewProps.xml" Type="http://schemas.openxmlformats.org/officeDocument/2006/relationships/viewProps" Id="rId14"></Relationship></Relationships>
</file>

<file path=ppt/handoutMasters/_rels/handoutMaster1.xml.rels><?xml version="1.0" encoding="UTF-8" ?><Relationships xmlns="http://schemas.openxmlformats.org/package/2006/relationships"><Relationship Target="../theme/theme3.xml" Type="http://schemas.openxmlformats.org/officeDocument/2006/relationships/theme" Id="rId1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3" name="מציין מיקום תאריך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latinLnBrk="0">
              <a:defRPr lang="he-IL" sz="1200"/>
            </a:lvl1pPr>
          </a:lstStyle>
          <a:p>
            <a:pPr algn="r" rtl="1"/>
            <a:fld id="{E574AC39-44E6-425E-AF49-CF7D189F346F}" type="datetimeFigureOut">
              <a:rPr lang="he-IL" smtClean="0"/>
              <a:t>ז'/חשון/תש"פ</a:t>
            </a:fld>
            <a:endParaRPr lang="he-IL"/>
          </a:p>
        </p:txBody>
      </p:sp>
      <p:sp>
        <p:nvSpPr>
          <p:cNvPr id="4" name="מציין מיקום כותרת תחתונה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5" name="מציין מיקום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latinLnBrk="0">
              <a:defRPr lang="he-IL" sz="1200"/>
            </a:lvl1pPr>
          </a:lstStyle>
          <a:p>
            <a:pPr algn="r" rtl="1"/>
            <a:fld id="{6320F472-929B-459B-8D82-2FABCC5B32A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?><Relationships xmlns="http://schemas.openxmlformats.org/package/2006/relationships"><Relationship Target="../theme/theme2.xml" Type="http://schemas.openxmlformats.org/officeDocument/2006/relationships/theme" Id="rId1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כותרת עליונה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1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3" name="מציין מיקום תאריך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1"/>
          <a:lstStyle>
            <a:lvl1pPr algn="r" latinLnBrk="0">
              <a:defRPr lang="he-IL" sz="1200"/>
            </a:lvl1pPr>
          </a:lstStyle>
          <a:p>
            <a:pPr algn="r" rtl="1"/>
            <a:fld id="{DF2775BC-6312-42C7-B7C5-EA6783C2D9CA}" type="datetimeFigureOut">
              <a:t>ז'/חשון/תש"פ</a:t>
            </a:fld>
            <a:endParaRPr lang="he-IL"/>
          </a:p>
        </p:txBody>
      </p:sp>
      <p:sp>
        <p:nvSpPr>
          <p:cNvPr id="4" name="מציין מיקום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1" anchor="ctr"/>
          <a:lstStyle/>
          <a:p>
            <a:pPr algn="r" rtl="1"/>
            <a:endParaRPr lang="he-IL"/>
          </a:p>
        </p:txBody>
      </p:sp>
      <p:sp>
        <p:nvSpPr>
          <p:cNvPr id="5" name="מציין מיקום הערות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1"/>
          <a:lstStyle/>
          <a:p>
            <a:pPr lvl="0" algn="r" rtl="1"/>
            <a:r>
              <a:rPr lang="he-IL"/>
              <a:t>לחץ כדי לערוך סגנונות טקסט של תבנית בסיס</a:t>
            </a:r>
          </a:p>
          <a:p>
            <a:pPr lvl="1" algn="r" rtl="1"/>
            <a:r>
              <a:rPr lang="he-IL"/>
              <a:t>רמה שניה</a:t>
            </a:r>
          </a:p>
          <a:p>
            <a:pPr lvl="2" algn="r" rtl="1"/>
            <a:r>
              <a:rPr lang="he-IL"/>
              <a:t>רמה שלישית</a:t>
            </a:r>
          </a:p>
          <a:p>
            <a:pPr lvl="3" algn="r" rtl="1"/>
            <a:r>
              <a:rPr lang="he-IL"/>
              <a:t>רמה רביעית</a:t>
            </a:r>
          </a:p>
          <a:p>
            <a:pPr lvl="4" algn="r" rtl="1"/>
            <a:r>
              <a:rPr lang="he-IL"/>
              <a:t>רמה חמישית</a:t>
            </a:r>
          </a:p>
        </p:txBody>
      </p:sp>
      <p:sp>
        <p:nvSpPr>
          <p:cNvPr id="6" name="מציין מיקום כותרת תחתונה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1" anchor="b"/>
          <a:lstStyle>
            <a:lvl1pPr algn="r" latinLnBrk="0">
              <a:defRPr lang="he-IL" sz="1200"/>
            </a:lvl1pPr>
          </a:lstStyle>
          <a:p>
            <a:pPr algn="r" rtl="1"/>
            <a:endParaRPr lang="he-IL"/>
          </a:p>
        </p:txBody>
      </p:sp>
      <p:sp>
        <p:nvSpPr>
          <p:cNvPr id="7" name="מציין מיקום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1" anchor="b"/>
          <a:lstStyle>
            <a:lvl1pPr algn="r" latinLnBrk="0">
              <a:defRPr lang="he-IL" sz="1200"/>
            </a:lvl1pPr>
          </a:lstStyle>
          <a:p>
            <a:pPr algn="r" rtl="1"/>
            <a:fld id="{67F715A1-4ADC-44E0-9587-804FF39D6B22}" type="slidenum"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0" eaLnBrk="1" latinLnBrk="0" hangingPunct="1">
      <a:defRPr lang="he-IL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10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11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2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3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4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5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6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7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8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_rels/slideLayout9.xml.rels><?xml version="1.0" encoding="UTF-8" ?><Relationships xmlns="http://schemas.openxmlformats.org/package/2006/relationships"><Relationship Target="../slideMasters/slideMaster1.xml" Type="http://schemas.openxmlformats.org/officeDocument/2006/relationships/slideMaster" Id="rId1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BE0CA2-15C7-44CE-B0C8-507B601A4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B07E243-BB79-456F-B6D3-A152072B0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523D2F4-2884-4941-8B7F-55205CFA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ז'/חשון/תש"פ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7A1E471-0A44-46D6-90CC-4787D9E4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CA33502-DD7D-479A-8AB5-FD822C0E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489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F9C711B-C1A3-4FCD-9BFC-717F78E3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E3F55B3-D0B4-475E-ACD1-F833A2CD7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C7EC394-1B08-40A5-B7AF-9DD72BFF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ז'/חשון/תש"פ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EDCA93A-0F81-4982-9310-FF8DFC60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7A3C02-72A2-4397-AD12-9026E2D5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61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0BAE172-69D4-4F2B-9999-B05BBD7B0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1FFB854-337C-47DA-88B4-BF5F118CE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FB7BB57-E93E-419C-8A0D-F01A1FEC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0FF0622-75E4-48B8-A617-5428CA5926CE}" type="datetimeFigureOut">
              <a:rPr lang="he-IL" smtClean="0"/>
              <a:pPr rtl="1"/>
              <a:t>ז'/חשון/תש"פ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766CBD3-6831-41F7-A5AC-4FCD2012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73BC5C-36AB-4004-9DF0-14491217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2041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DC09EF-5540-442B-9CC2-21E4EAFD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5749AF-774A-4B73-8DFB-FE8B0DE3A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34F327F-9474-4F76-A213-7BC6313A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ז'/חשון/תש"פ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6D0CF87-09B4-4999-8C49-B4F0CC0E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65516EB-4C88-4575-BE0A-EBF68F8C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657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8256CD-6716-4282-86A7-4994FE9E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1313452-437D-4F72-A0D6-2876F4C2B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DB3F42-C364-443E-A985-0A6D3052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0FF0622-75E4-48B8-A617-5428CA5926CE}" type="datetimeFigureOut">
              <a:rPr lang="he-IL" smtClean="0"/>
              <a:pPr rtl="1"/>
              <a:t>ז'/חשון/תש"פ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EF8F5FC-30A6-49F3-BCC5-F6118702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647716E-C365-4C11-89BB-4803B3AA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1422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BED0ED-BB32-4326-9E22-2B3AC030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FF3F0C-DA3F-4680-AD98-B3F1E482C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8BBEF5C-BA03-4599-BABE-94988A8EA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FEFB515-288E-4F7B-9BC8-48226E27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0FF0622-75E4-48B8-A617-5428CA5926CE}" type="datetimeFigureOut">
              <a:rPr lang="he-IL" smtClean="0"/>
              <a:pPr rtl="1"/>
              <a:t>ז'/חשון/תש"פ</a:t>
            </a:fld>
            <a:endParaRPr lang="he-IL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45173B1-4744-4231-A0E1-4BFEB2A3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8FAB1AF-6D95-4156-B41C-51A03A07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27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9868ECD-730B-4202-B0EE-3E58E46F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7A476C0-3F1D-4151-9C91-C5133965B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A08ABD5-2A15-40BB-8646-470BA1A3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47191B1-A247-441B-9EB4-F83C0E538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C77EC1D-6480-4111-8E24-7A2F74BBA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83F67BBD-0D50-47F0-A116-66998050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ז'/חשון/תש"פ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A10E074-6B94-4C0A-8391-BC1C918F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A3403FA3-A108-4C53-8277-DA55FBAA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919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65F1EC-BE34-405C-B936-3E5759A8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DEDA7145-00DD-4820-BA76-474D10C0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ז'/חשון/תש"פ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BFA61EB-5718-428D-BAF4-37A4DA13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97DC831-F145-41F6-B51F-5D383F29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537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6B8C486-45D8-491C-98D7-DD2F1C845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ז'/חשון/תש"פ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4E7D3335-15AF-4F8A-A8DC-83272B58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4791B12-3321-4DFC-8CE9-479DCF5E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760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32CAE4-D8B0-4BFB-A77B-6864A3F9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6615A1F-4E8D-4F4C-97A0-5F3F1052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846129A-EA65-43B0-A200-3B6536488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F01206F-2CEF-42B5-9C3F-C9F64751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ז'/חשון/תש"פ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9E7042-B40F-406C-85FB-DF4C59833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E1D6B51-60C8-4626-99E0-067319C5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899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0C78F3-4BA8-47E9-994F-4E219351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FF2553A-4024-4078-AFD5-DD5702B77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6347E75-9DAA-4268-A2D7-6FA1E77FA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AA1D69D-195E-467C-8F00-820C645DE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rtl="1"/>
            <a:fld id="{40FF0622-75E4-48B8-A617-5428CA5926CE}" type="datetimeFigureOut">
              <a:rPr lang="he-IL" smtClean="0"/>
              <a:t>ז'/חשון/תש"פ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19E5BF0-ED75-4520-B93F-CBC00684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741C408-A431-47E5-9E56-DD15B63B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1"/>
            <a:fld id="{BA875541-8164-4CC7-9F2F-6F0C49BB85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9770156"/>
      </p:ext>
    </p:extLst>
  </p:cSld>
  <p:clrMapOvr>
    <a:masterClrMapping/>
  </p:clrMapOvr>
</p:sldLayout>
</file>

<file path=ppt/slideMasters/_rels/slideMaster1.xml.rels><?xml version="1.0" encoding="UTF-8" ?><Relationships xmlns="http://schemas.openxmlformats.org/package/2006/relationships"><Relationship Target="../slideLayouts/slideLayout8.xml" Type="http://schemas.openxmlformats.org/officeDocument/2006/relationships/slideLayout" Id="rId8"></Relationship><Relationship Target="../slideLayouts/slideLayout3.xml" Type="http://schemas.openxmlformats.org/officeDocument/2006/relationships/slideLayout" Id="rId3"></Relationship><Relationship Target="../slideLayouts/slideLayout7.xml" Type="http://schemas.openxmlformats.org/officeDocument/2006/relationships/slideLayout" Id="rId7"></Relationship><Relationship Target="../theme/theme1.xml" Type="http://schemas.openxmlformats.org/officeDocument/2006/relationships/theme" Id="rId12"></Relationship><Relationship Target="../slideLayouts/slideLayout2.xml" Type="http://schemas.openxmlformats.org/officeDocument/2006/relationships/slideLayout" Id="rId2"></Relationship><Relationship Target="../slideLayouts/slideLayout1.xml" Type="http://schemas.openxmlformats.org/officeDocument/2006/relationships/slideLayout" Id="rId1"></Relationship><Relationship Target="../slideLayouts/slideLayout6.xml" Type="http://schemas.openxmlformats.org/officeDocument/2006/relationships/slideLayout" Id="rId6"></Relationship><Relationship Target="../slideLayouts/slideLayout11.xml" Type="http://schemas.openxmlformats.org/officeDocument/2006/relationships/slideLayout" Id="rId11"></Relationship><Relationship Target="../slideLayouts/slideLayout5.xml" Type="http://schemas.openxmlformats.org/officeDocument/2006/relationships/slideLayout" Id="rId5"></Relationship><Relationship Target="../slideLayouts/slideLayout10.xml" Type="http://schemas.openxmlformats.org/officeDocument/2006/relationships/slideLayout" Id="rId10"></Relationship><Relationship Target="../slideLayouts/slideLayout4.xml" Type="http://schemas.openxmlformats.org/officeDocument/2006/relationships/slideLayout" Id="rId4"></Relationship><Relationship Target="../slideLayouts/slideLayout9.xml" Type="http://schemas.openxmlformats.org/officeDocument/2006/relationships/slideLayout" Id="rId9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96B0E3A-2A1A-46FC-BDD1-6B032600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B8D8BF4-B308-4D30-83A3-EE2BF3388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4F8AA0-82E4-462A-95AA-C60F4D86F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fld id="{40FF0622-75E4-48B8-A617-5428CA5926CE}" type="datetimeFigureOut">
              <a:rPr lang="he-IL" smtClean="0"/>
              <a:pPr rtl="1"/>
              <a:t>ז'/חשון/תש"פ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2139115-DE8E-4AEA-A790-753463A4F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E414418-76DB-4770-A306-47D21E826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1"/>
            <a:fld id="{BA875541-8164-4CC7-9F2F-6F0C49BB858D}" type="slidenum">
              <a:rPr lang="he-IL" smtClean="0"/>
              <a:pPr rtl="1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710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?><Relationships xmlns="http://schemas.openxmlformats.org/package/2006/relationships"><Relationship Target="../slideLayouts/slideLayout4.xml" Type="http://schemas.openxmlformats.org/officeDocument/2006/relationships/slideLayout" Id="rId1"></Relationship></Relationships>
</file>

<file path=ppt/slides/_rels/slide2.xml.rels><?xml version="1.0" encoding="UTF-8" ?><Relationships xmlns="http://schemas.openxmlformats.org/package/2006/relationships"><Relationship Target="../slideLayouts/slideLayout4.xml" Type="http://schemas.openxmlformats.org/officeDocument/2006/relationships/slideLayout" Id="rId1"></Relationship></Relationships>
</file>

<file path=ppt/slides/_rels/slide3.xml.rels><?xml version="1.0" encoding="UTF-8" ?><Relationships xmlns="http://schemas.openxmlformats.org/package/2006/relationships"><Relationship Target="../media/image1.png" Type="http://schemas.openxmlformats.org/officeDocument/2006/relationships/image" Id="rId2"></Relationship><Relationship Target="../slideLayouts/slideLayout4.xml" Type="http://schemas.openxmlformats.org/officeDocument/2006/relationships/slideLayout" Id="rId1"></Relationship></Relationships>
</file>

<file path=ppt/slides/_rels/slide4.xml.rels><?xml version="1.0" encoding="UTF-8" ?><Relationships xmlns="http://schemas.openxmlformats.org/package/2006/relationships"><Relationship Target="../media/image1.png" Type="http://schemas.openxmlformats.org/officeDocument/2006/relationships/image" Id="rId3"></Relationship><Relationship Target="../media/image2.png" Type="http://schemas.openxmlformats.org/officeDocument/2006/relationships/image" Id="rId2"></Relationship><Relationship Target="../slideLayouts/slideLayout4.xml" Type="http://schemas.openxmlformats.org/officeDocument/2006/relationships/slideLayout" Id="rId1"></Relationship><Relationship Target="../media/image3.png" Type="http://schemas.openxmlformats.org/officeDocument/2006/relationships/image" Id="rId4"></Relationship></Relationships>
</file>

<file path=ppt/slides/_rels/slide5.xml.rels><?xml version="1.0" encoding="UTF-8" ?><Relationships xmlns="http://schemas.openxmlformats.org/package/2006/relationships"><Relationship Target="../slideLayouts/slideLayout4.xml" Type="http://schemas.openxmlformats.org/officeDocument/2006/relationships/slideLayout" Id="rId3"></Relationship><Relationship Target="../media/media1.mp4" Type="http://schemas.openxmlformats.org/officeDocument/2006/relationships/video" Id="rId2"></Relationship><Relationship Target="../media/media1.mp4" Type="http://schemas.microsoft.com/office/2007/relationships/media" Id="rId1"></Relationship><Relationship Target="../media/image4.png" Type="http://schemas.openxmlformats.org/officeDocument/2006/relationships/image" Id="rId4"></Relationship></Relationships>
</file>

<file path=ppt/slides/_rels/slide6.xml.rels><?xml version="1.0" encoding="UTF-8" ?><Relationships xmlns="http://schemas.openxmlformats.org/package/2006/relationships"><Relationship Target="../slideLayouts/slideLayout4.xml" Type="http://schemas.openxmlformats.org/officeDocument/2006/relationships/slideLayout" Id="rId1"></Relationship></Relationships>
</file>

<file path=ppt/slides/_rels/slide7.xml.rels><?xml version="1.0" encoding="UTF-8" ?><Relationships xmlns="http://schemas.openxmlformats.org/package/2006/relationships"><Relationship Target="../slideLayouts/slideLayout4.xml" Type="http://schemas.openxmlformats.org/officeDocument/2006/relationships/slideLayout" Id="rId1"></Relationship></Relationships>
</file>

<file path=ppt/slides/_rels/slide8.xml.rels><?xml version="1.0" encoding="UTF-8" ?><Relationships xmlns="http://schemas.openxmlformats.org/package/2006/relationships"><Relationship Target="../slideLayouts/slideLayout4.xml" Type="http://schemas.openxmlformats.org/officeDocument/2006/relationships/slideLayout" Id="rId1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276116"/>
            <a:ext cx="10515600" cy="646331"/>
          </a:xfrm>
        </p:spPr>
        <p:txBody>
          <a:bodyPr vert="horz" lIns="91440" tIns="45720" rIns="91440" bIns="45720" rtlCol="1" anchor="ctr">
            <a:spAutoFit/>
          </a:bodyPr>
          <a:lstStyle/>
          <a:p>
            <a:pPr algn="ctr"/>
            <a:r>
              <a:rPr lang="he-IL" b="1" dirty="0">
                <a:solidFill>
                  <a:srgbClr val="0070C0"/>
                </a:solidFill>
                <a:cs typeface="+mn-cs"/>
              </a:rPr>
              <a:t>מה נלמד היום?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262687" y="1358750"/>
            <a:ext cx="3666627" cy="480131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he-IL" dirty="0"/>
              <a:t>המרה מפורשת - </a:t>
            </a:r>
            <a:r>
              <a:rPr lang="en-US" dirty="0"/>
              <a:t>casting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6184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712DE061-2829-43EB-BCE7-552639CEA532}"/>
              </a:ext>
            </a:extLst>
          </p:cNvPr>
          <p:cNvSpPr/>
          <p:nvPr/>
        </p:nvSpPr>
        <p:spPr>
          <a:xfrm>
            <a:off x="-41575" y="0"/>
            <a:ext cx="9144000" cy="681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2B91AF"/>
                </a:solidFill>
                <a:latin typeface="Consolas" panose="020B0609020204030204" pitchFamily="49" charset="0"/>
              </a:rPr>
              <a:t>FourNumbersAverage</a:t>
            </a:r>
            <a:endParaRPr lang="en-US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e-IL" sz="19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</a:p>
          <a:p>
            <a:r>
              <a:rPr lang="he-IL" sz="1900" dirty="0">
                <a:solidFill>
                  <a:srgbClr val="008000"/>
                </a:solidFill>
                <a:latin typeface="Consolas" panose="020B0609020204030204" pitchFamily="49" charset="0"/>
              </a:rPr>
              <a:t>    התוכנית מחשבת ממוצע של ארבעה ערכים        </a:t>
            </a:r>
          </a:p>
          <a:p>
            <a:r>
              <a:rPr lang="he-IL" sz="19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endParaRPr lang="en-US" sz="19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he-IL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he-IL" sz="1900" dirty="0">
                <a:solidFill>
                  <a:srgbClr val="000000"/>
                </a:solidFill>
                <a:latin typeface="Consolas" panose="020B0609020204030204" pitchFamily="49" charset="0"/>
              </a:rPr>
              <a:t>}		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num1, num2, num3, num4; 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e-IL" sz="1900" dirty="0">
                <a:solidFill>
                  <a:srgbClr val="008000"/>
                </a:solidFill>
                <a:latin typeface="Consolas" panose="020B0609020204030204" pitchFamily="49" charset="0"/>
              </a:rPr>
              <a:t>ארבעת נתוני הקלט</a:t>
            </a:r>
            <a:endParaRPr lang="he-I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sum; 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e-IL" sz="1900" dirty="0">
                <a:solidFill>
                  <a:srgbClr val="008000"/>
                </a:solidFill>
                <a:latin typeface="Consolas" panose="020B0609020204030204" pitchFamily="49" charset="0"/>
              </a:rPr>
              <a:t>סכום נתוני הקלט </a:t>
            </a:r>
            <a:endParaRPr lang="he-I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average; 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he-IL" sz="1900" dirty="0">
                <a:solidFill>
                  <a:srgbClr val="008000"/>
                </a:solidFill>
                <a:latin typeface="Consolas" panose="020B0609020204030204" pitchFamily="49" charset="0"/>
              </a:rPr>
              <a:t>ממוצע נתוני הקלט</a:t>
            </a:r>
            <a:endParaRPr lang="he-I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"Enter first number: "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num1 =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"Enter second number: "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num2 =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"Enter third number: "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num3 =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"Enter fourth number: "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num4 =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pt-BR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sum = num1 + num2 + num3 + num4;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average = sum / 4;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			  Console.WriteLine(average);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  <a:endParaRPr lang="he-I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e-IL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endParaRPr lang="he-IL" sz="1900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68111" y="-96205"/>
            <a:ext cx="6723888" cy="662609"/>
          </a:xfrm>
        </p:spPr>
        <p:txBody>
          <a:bodyPr vert="horz" lIns="91440" tIns="45720" rIns="91440" bIns="45720" rtlCol="1" anchor="ctr">
            <a:normAutofit fontScale="90000"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התוכנית לחישוב ממוצע 4 מספרים</a:t>
            </a:r>
          </a:p>
        </p:txBody>
      </p:sp>
      <p:sp>
        <p:nvSpPr>
          <p:cNvPr id="13" name="בועת דיבור: מלבן עם פינות מעוגלות 12">
            <a:extLst>
              <a:ext uri="{FF2B5EF4-FFF2-40B4-BE49-F238E27FC236}">
                <a16:creationId xmlns:a16="http://schemas.microsoft.com/office/drawing/2014/main" id="{842369F0-A0A8-4F17-AC08-691E3A0A0F7C}"/>
              </a:ext>
            </a:extLst>
          </p:cNvPr>
          <p:cNvSpPr/>
          <p:nvPr/>
        </p:nvSpPr>
        <p:spPr>
          <a:xfrm>
            <a:off x="5468111" y="1119934"/>
            <a:ext cx="5231568" cy="384599"/>
          </a:xfrm>
          <a:prstGeom prst="wedgeRoundRectCallout">
            <a:avLst>
              <a:gd name="adj1" fmla="val -120104"/>
              <a:gd name="adj2" fmla="val -10079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הערה שמסבירה מה מטרת התוכנית</a:t>
            </a:r>
          </a:p>
        </p:txBody>
      </p:sp>
      <p:sp>
        <p:nvSpPr>
          <p:cNvPr id="14" name="בועת דיבור: מלבן עם פינות מעוגלות 13">
            <a:extLst>
              <a:ext uri="{FF2B5EF4-FFF2-40B4-BE49-F238E27FC236}">
                <a16:creationId xmlns:a16="http://schemas.microsoft.com/office/drawing/2014/main" id="{0495B103-CA14-4554-B2AC-EBF818E1F904}"/>
              </a:ext>
            </a:extLst>
          </p:cNvPr>
          <p:cNvSpPr/>
          <p:nvPr/>
        </p:nvSpPr>
        <p:spPr>
          <a:xfrm>
            <a:off x="9020781" y="3109165"/>
            <a:ext cx="1745456" cy="542489"/>
          </a:xfrm>
          <a:prstGeom prst="wedgeRoundRectCallout">
            <a:avLst>
              <a:gd name="adj1" fmla="val -134842"/>
              <a:gd name="adj2" fmla="val 116704"/>
              <a:gd name="adj3" fmla="val 166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הוראות קלט</a:t>
            </a:r>
          </a:p>
        </p:txBody>
      </p:sp>
      <p:sp>
        <p:nvSpPr>
          <p:cNvPr id="3" name="סוגר מסולסל ימני 2">
            <a:extLst>
              <a:ext uri="{FF2B5EF4-FFF2-40B4-BE49-F238E27FC236}">
                <a16:creationId xmlns:a16="http://schemas.microsoft.com/office/drawing/2014/main" id="{426C32AD-8FD8-437B-BD11-C869A73B5868}"/>
              </a:ext>
            </a:extLst>
          </p:cNvPr>
          <p:cNvSpPr/>
          <p:nvPr/>
        </p:nvSpPr>
        <p:spPr>
          <a:xfrm>
            <a:off x="7623396" y="1959590"/>
            <a:ext cx="359764" cy="9098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בועת דיבור: מלבן עם פינות מעוגלות 14">
            <a:extLst>
              <a:ext uri="{FF2B5EF4-FFF2-40B4-BE49-F238E27FC236}">
                <a16:creationId xmlns:a16="http://schemas.microsoft.com/office/drawing/2014/main" id="{A772D645-B325-4DF7-9179-BC383579EDDD}"/>
              </a:ext>
            </a:extLst>
          </p:cNvPr>
          <p:cNvSpPr/>
          <p:nvPr/>
        </p:nvSpPr>
        <p:spPr>
          <a:xfrm>
            <a:off x="9020781" y="1834528"/>
            <a:ext cx="1745456" cy="663997"/>
          </a:xfrm>
          <a:prstGeom prst="wedgeRoundRectCallout">
            <a:avLst>
              <a:gd name="adj1" fmla="val -101348"/>
              <a:gd name="adj2" fmla="val 29599"/>
              <a:gd name="adj3" fmla="val 166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הכרזה על משתנים</a:t>
            </a:r>
          </a:p>
        </p:txBody>
      </p:sp>
      <p:sp>
        <p:nvSpPr>
          <p:cNvPr id="16" name="בועת דיבור: מלבן עם פינות מעוגלות 15">
            <a:extLst>
              <a:ext uri="{FF2B5EF4-FFF2-40B4-BE49-F238E27FC236}">
                <a16:creationId xmlns:a16="http://schemas.microsoft.com/office/drawing/2014/main" id="{9A35ACD4-D12F-4C72-9367-F2F3CE5A1E10}"/>
              </a:ext>
            </a:extLst>
          </p:cNvPr>
          <p:cNvSpPr/>
          <p:nvPr/>
        </p:nvSpPr>
        <p:spPr>
          <a:xfrm>
            <a:off x="7589268" y="5002470"/>
            <a:ext cx="2285103" cy="1103165"/>
          </a:xfrm>
          <a:prstGeom prst="wedgeRoundRectCallout">
            <a:avLst>
              <a:gd name="adj1" fmla="val -99903"/>
              <a:gd name="adj2" fmla="val -2854"/>
              <a:gd name="adj3" fmla="val 166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חישוב והשמת התוצאה במשתנה</a:t>
            </a:r>
          </a:p>
        </p:txBody>
      </p:sp>
      <p:sp>
        <p:nvSpPr>
          <p:cNvPr id="17" name="סוגר מסולסל ימני 16">
            <a:extLst>
              <a:ext uri="{FF2B5EF4-FFF2-40B4-BE49-F238E27FC236}">
                <a16:creationId xmlns:a16="http://schemas.microsoft.com/office/drawing/2014/main" id="{9B28ACCB-B98D-43B1-9807-D50B2FBDBF68}"/>
              </a:ext>
            </a:extLst>
          </p:cNvPr>
          <p:cNvSpPr/>
          <p:nvPr/>
        </p:nvSpPr>
        <p:spPr>
          <a:xfrm>
            <a:off x="6903868" y="2933961"/>
            <a:ext cx="359764" cy="23488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בועת דיבור: מלבן עם פינות מעוגלות 17">
            <a:extLst>
              <a:ext uri="{FF2B5EF4-FFF2-40B4-BE49-F238E27FC236}">
                <a16:creationId xmlns:a16="http://schemas.microsoft.com/office/drawing/2014/main" id="{0A3C5D65-8EF3-4EE6-99FC-7FC70008E4B6}"/>
              </a:ext>
            </a:extLst>
          </p:cNvPr>
          <p:cNvSpPr/>
          <p:nvPr/>
        </p:nvSpPr>
        <p:spPr>
          <a:xfrm>
            <a:off x="6750668" y="6187031"/>
            <a:ext cx="1745456" cy="542489"/>
          </a:xfrm>
          <a:prstGeom prst="wedgeRoundRectCallout">
            <a:avLst>
              <a:gd name="adj1" fmla="val -121101"/>
              <a:gd name="adj2" fmla="val -62906"/>
              <a:gd name="adj3" fmla="val 166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הוראות פלט</a:t>
            </a:r>
          </a:p>
        </p:txBody>
      </p:sp>
      <p:sp>
        <p:nvSpPr>
          <p:cNvPr id="19" name="סוגר מסולסל ימני 18">
            <a:extLst>
              <a:ext uri="{FF2B5EF4-FFF2-40B4-BE49-F238E27FC236}">
                <a16:creationId xmlns:a16="http://schemas.microsoft.com/office/drawing/2014/main" id="{CFF3D832-2AE5-43E7-A5B0-C9F40D2C6AAC}"/>
              </a:ext>
            </a:extLst>
          </p:cNvPr>
          <p:cNvSpPr/>
          <p:nvPr/>
        </p:nvSpPr>
        <p:spPr>
          <a:xfrm>
            <a:off x="5924512" y="5239556"/>
            <a:ext cx="359764" cy="6626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בועת דיבור: מלבן עם פינות מעוגלות 19">
            <a:extLst>
              <a:ext uri="{FF2B5EF4-FFF2-40B4-BE49-F238E27FC236}">
                <a16:creationId xmlns:a16="http://schemas.microsoft.com/office/drawing/2014/main" id="{5478F155-3AAC-4457-955D-8DABAFE55DBC}"/>
              </a:ext>
            </a:extLst>
          </p:cNvPr>
          <p:cNvSpPr/>
          <p:nvPr/>
        </p:nvSpPr>
        <p:spPr>
          <a:xfrm>
            <a:off x="5669874" y="628868"/>
            <a:ext cx="1976905" cy="405957"/>
          </a:xfrm>
          <a:prstGeom prst="wedgeRoundRectCallout">
            <a:avLst>
              <a:gd name="adj1" fmla="val -160324"/>
              <a:gd name="adj2" fmla="val -131979"/>
              <a:gd name="adj3" fmla="val 166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2400" dirty="0">
                <a:solidFill>
                  <a:schemeClr val="tx1"/>
                </a:solidFill>
              </a:rPr>
              <a:t>שם המחלקה</a:t>
            </a:r>
          </a:p>
        </p:txBody>
      </p:sp>
    </p:spTree>
    <p:extLst>
      <p:ext uri="{BB962C8B-B14F-4D97-AF65-F5344CB8AC3E}">
        <p14:creationId xmlns:p14="http://schemas.microsoft.com/office/powerpoint/2010/main" val="201637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3" grpId="0" animBg="1"/>
      <p:bldP spid="14" grpId="0" animBg="1"/>
      <p:bldP spid="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-96205"/>
            <a:ext cx="121920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ביצוע מעקב לבדיקת התוכנית שכתבנו</a:t>
            </a:r>
          </a:p>
        </p:txBody>
      </p:sp>
      <p:sp>
        <p:nvSpPr>
          <p:cNvPr id="9" name="מציין מיקום תוכן 3">
            <a:extLst>
              <a:ext uri="{FF2B5EF4-FFF2-40B4-BE49-F238E27FC236}">
                <a16:creationId xmlns:a16="http://schemas.microsoft.com/office/drawing/2014/main" id="{B5D32D8D-F908-4A6B-8DF2-46F724672DC9}"/>
              </a:ext>
            </a:extLst>
          </p:cNvPr>
          <p:cNvSpPr txBox="1">
            <a:spLocks/>
          </p:cNvSpPr>
          <p:nvPr/>
        </p:nvSpPr>
        <p:spPr>
          <a:xfrm>
            <a:off x="4167266" y="675859"/>
            <a:ext cx="7840329" cy="480131"/>
          </a:xfrm>
          <a:prstGeom prst="rect">
            <a:avLst/>
          </a:prstGeom>
        </p:spPr>
        <p:txBody>
          <a:bodyPr vert="horz" wrap="square" lIns="91440" tIns="45720" rIns="91440" bIns="45720" rtlCol="1">
            <a:sp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he-IL" dirty="0"/>
              <a:t>נעקוב אחר מהלך הרצת התוכנית עבור הקלט</a:t>
            </a:r>
            <a:r>
              <a:rPr lang="he-IL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1 2 3 5</a:t>
            </a:r>
            <a:r>
              <a:rPr lang="he-IL" dirty="0"/>
              <a:t>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20786E0-9D2C-4F91-8609-160D03C60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31" b="42745"/>
          <a:stretch/>
        </p:blipFill>
        <p:spPr>
          <a:xfrm>
            <a:off x="841947" y="3305224"/>
            <a:ext cx="10927830" cy="92689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1EB79FDD-55B6-4C2D-8265-77CCB4183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341"/>
          <a:stretch/>
        </p:blipFill>
        <p:spPr>
          <a:xfrm>
            <a:off x="841947" y="1370302"/>
            <a:ext cx="10927830" cy="676177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D49B29D8-986E-47AE-89DA-785DF82E3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4" b="68172"/>
          <a:stretch/>
        </p:blipFill>
        <p:spPr>
          <a:xfrm>
            <a:off x="841947" y="2046479"/>
            <a:ext cx="10927830" cy="926893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FE8A6010-DDC3-4D34-8A7C-1A29BC9E4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28" b="61468"/>
          <a:stretch/>
        </p:blipFill>
        <p:spPr>
          <a:xfrm>
            <a:off x="841947" y="2973372"/>
            <a:ext cx="10927830" cy="331852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76E17CE8-29DE-46A7-A2F1-5B9780E1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95" b="37235"/>
          <a:stretch/>
        </p:blipFill>
        <p:spPr>
          <a:xfrm>
            <a:off x="841947" y="4070093"/>
            <a:ext cx="10927830" cy="374754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09366EEA-6E35-4280-B24C-A7504C433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76" b="19673"/>
          <a:stretch/>
        </p:blipFill>
        <p:spPr>
          <a:xfrm>
            <a:off x="841947" y="4444847"/>
            <a:ext cx="10927830" cy="844075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B21C8961-66DC-47C1-9C3C-391C3FF65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25" b="13616"/>
          <a:stretch/>
        </p:blipFill>
        <p:spPr>
          <a:xfrm>
            <a:off x="841947" y="5288922"/>
            <a:ext cx="10927830" cy="314793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D226AD1D-940B-4F91-8B0E-82AD4C7EC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78"/>
          <a:stretch/>
        </p:blipFill>
        <p:spPr>
          <a:xfrm>
            <a:off x="841947" y="5564311"/>
            <a:ext cx="10927830" cy="7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-96205"/>
            <a:ext cx="121920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המשך מעקב...</a:t>
            </a:r>
          </a:p>
        </p:txBody>
      </p:sp>
      <p:sp>
        <p:nvSpPr>
          <p:cNvPr id="9" name="מציין מיקום תוכן 3">
            <a:extLst>
              <a:ext uri="{FF2B5EF4-FFF2-40B4-BE49-F238E27FC236}">
                <a16:creationId xmlns:a16="http://schemas.microsoft.com/office/drawing/2014/main" id="{B5D32D8D-F908-4A6B-8DF2-46F724672DC9}"/>
              </a:ext>
            </a:extLst>
          </p:cNvPr>
          <p:cNvSpPr txBox="1">
            <a:spLocks/>
          </p:cNvSpPr>
          <p:nvPr/>
        </p:nvSpPr>
        <p:spPr>
          <a:xfrm>
            <a:off x="4167266" y="675859"/>
            <a:ext cx="7840329" cy="480131"/>
          </a:xfrm>
          <a:prstGeom prst="rect">
            <a:avLst/>
          </a:prstGeom>
        </p:spPr>
        <p:txBody>
          <a:bodyPr vert="horz" wrap="square" lIns="91440" tIns="45720" rIns="91440" bIns="45720" rtlCol="1">
            <a:sp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he-IL" dirty="0"/>
              <a:t>נעקוב אחר מהלך הרצת התוכנית עבור הקלט</a:t>
            </a:r>
            <a:r>
              <a:rPr lang="he-IL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1 2 3 5</a:t>
            </a:r>
            <a:r>
              <a:rPr lang="he-IL" dirty="0"/>
              <a:t>.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AF5F372-5ED0-4352-B4CE-5B525F0C0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736"/>
          <a:stretch/>
        </p:blipFill>
        <p:spPr>
          <a:xfrm>
            <a:off x="841947" y="1959888"/>
            <a:ext cx="10927830" cy="40880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97E6570C-801B-48B2-BD5F-AE8BB34C3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341"/>
          <a:stretch/>
        </p:blipFill>
        <p:spPr>
          <a:xfrm>
            <a:off x="841947" y="1370302"/>
            <a:ext cx="10927830" cy="676177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3280B01-01A8-48DD-A36B-44D72CC47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5" b="62751"/>
          <a:stretch/>
        </p:blipFill>
        <p:spPr>
          <a:xfrm>
            <a:off x="841947" y="2319974"/>
            <a:ext cx="10927830" cy="40880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B0F6AF1-5F9F-438D-8353-498BE84FF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40" b="44996"/>
          <a:stretch/>
        </p:blipFill>
        <p:spPr>
          <a:xfrm>
            <a:off x="841947" y="2645974"/>
            <a:ext cx="10927830" cy="40880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2093F61E-8CBD-412C-88F6-95F39E9FC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52" b="763"/>
          <a:stretch/>
        </p:blipFill>
        <p:spPr>
          <a:xfrm>
            <a:off x="841947" y="2958278"/>
            <a:ext cx="10927830" cy="993632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C525A14A-9E4C-4CC0-9841-CCCBA8ABFA5B}"/>
              </a:ext>
            </a:extLst>
          </p:cNvPr>
          <p:cNvSpPr/>
          <p:nvPr/>
        </p:nvSpPr>
        <p:spPr>
          <a:xfrm>
            <a:off x="10508247" y="3129373"/>
            <a:ext cx="1049312" cy="7484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E3A9797-3A4D-402D-B4C7-E574DA169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753" y="3054780"/>
            <a:ext cx="634300" cy="2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-96205"/>
            <a:ext cx="12192000" cy="662609"/>
          </a:xfrm>
        </p:spPr>
        <p:txBody>
          <a:bodyPr vert="horz" lIns="91440" tIns="45720" rIns="91440" bIns="45720" rtlCol="1" anchor="ctr">
            <a:normAutofit/>
          </a:bodyPr>
          <a:lstStyle/>
          <a:p>
            <a:pPr algn="ctr"/>
            <a:r>
              <a:rPr lang="he-IL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האם הפלט מטבלת המעקב זהה לפלט התוכנית בפועל?</a:t>
            </a:r>
          </a:p>
        </p:txBody>
      </p:sp>
      <p:sp>
        <p:nvSpPr>
          <p:cNvPr id="9" name="מציין מיקום תוכן 3">
            <a:extLst>
              <a:ext uri="{FF2B5EF4-FFF2-40B4-BE49-F238E27FC236}">
                <a16:creationId xmlns:a16="http://schemas.microsoft.com/office/drawing/2014/main" id="{B5D32D8D-F908-4A6B-8DF2-46F724672DC9}"/>
              </a:ext>
            </a:extLst>
          </p:cNvPr>
          <p:cNvSpPr txBox="1">
            <a:spLocks/>
          </p:cNvSpPr>
          <p:nvPr/>
        </p:nvSpPr>
        <p:spPr>
          <a:xfrm>
            <a:off x="4167266" y="675859"/>
            <a:ext cx="7840329" cy="480131"/>
          </a:xfrm>
          <a:prstGeom prst="rect">
            <a:avLst/>
          </a:prstGeom>
        </p:spPr>
        <p:txBody>
          <a:bodyPr vert="horz" wrap="square" lIns="91440" tIns="45720" rIns="91440" bIns="45720" rtlCol="1">
            <a:sp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he-IL" dirty="0"/>
              <a:t>נריץ את התוכנית עבור הקלט</a:t>
            </a:r>
            <a:r>
              <a:rPr lang="he-IL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1 2 3 5</a:t>
            </a:r>
            <a:r>
              <a:rPr lang="he-IL" dirty="0"/>
              <a:t>.</a:t>
            </a:r>
          </a:p>
        </p:txBody>
      </p:sp>
      <p:pic>
        <p:nvPicPr>
          <p:cNvPr id="3" name="הקלטת מסך 2">
            <a:hlinkClick r:id="" action="ppaction://media"/>
            <a:extLst>
              <a:ext uri="{FF2B5EF4-FFF2-40B4-BE49-F238E27FC236}">
                <a16:creationId xmlns:a16="http://schemas.microsoft.com/office/drawing/2014/main" id="{7BF4555E-5DA5-478A-B481-CC7486C79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4413" y="1211246"/>
            <a:ext cx="10403174" cy="53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5562" y="-158502"/>
            <a:ext cx="11420877" cy="769441"/>
          </a:xfrm>
        </p:spPr>
        <p:txBody>
          <a:bodyPr vert="horz" wrap="square" lIns="91440" tIns="45720" rIns="91440" bIns="45720" rtlCol="1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e-IL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למה הפלט שהתקבל שונה ממה שאמור להתקבל?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385561" y="610939"/>
            <a:ext cx="11420877" cy="1512209"/>
          </a:xfrm>
        </p:spPr>
        <p:txBody>
          <a:bodyPr vert="horz" wrap="square" lIns="91440" tIns="45720" rIns="91440" bIns="45720" rtlCol="1">
            <a:spAutoFit/>
          </a:bodyPr>
          <a:lstStyle/>
          <a:p>
            <a:pPr marL="0" indent="0">
              <a:buNone/>
            </a:pPr>
            <a:r>
              <a:rPr lang="he-IL" dirty="0"/>
              <a:t>התוכנית אמורה להציג </a:t>
            </a:r>
            <a:r>
              <a:rPr lang="he-IL" b="1" dirty="0">
                <a:solidFill>
                  <a:srgbClr val="0070C0"/>
                </a:solidFill>
              </a:rPr>
              <a:t>2.75</a:t>
            </a:r>
          </a:p>
          <a:p>
            <a:pPr marL="0" indent="0" algn="ctr" rtl="0">
              <a:buNone/>
            </a:pPr>
            <a:r>
              <a:rPr lang="en-US" dirty="0"/>
              <a:t>(1 + 2 + 3 + 5) / 4 = 2.75</a:t>
            </a:r>
            <a:endParaRPr lang="he-IL" dirty="0"/>
          </a:p>
          <a:p>
            <a:pPr marL="0" indent="0">
              <a:buNone/>
            </a:pPr>
            <a:r>
              <a:rPr lang="he-IL" dirty="0"/>
              <a:t>אבל היא מציגה </a:t>
            </a:r>
            <a:r>
              <a:rPr lang="he-IL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" name="בועת דיבור: מלבן עם פינות מעוגלות 5">
            <a:extLst>
              <a:ext uri="{FF2B5EF4-FFF2-40B4-BE49-F238E27FC236}">
                <a16:creationId xmlns:a16="http://schemas.microsoft.com/office/drawing/2014/main" id="{5EB5EEAF-4194-4DBD-9767-C6C903E4C781}"/>
              </a:ext>
            </a:extLst>
          </p:cNvPr>
          <p:cNvSpPr/>
          <p:nvPr/>
        </p:nvSpPr>
        <p:spPr>
          <a:xfrm>
            <a:off x="8388680" y="4152275"/>
            <a:ext cx="3762531" cy="2364609"/>
          </a:xfrm>
          <a:prstGeom prst="wedgeRoundRectCallout">
            <a:avLst>
              <a:gd name="adj1" fmla="val -157643"/>
              <a:gd name="adj2" fmla="val 31945"/>
              <a:gd name="adj3" fmla="val 166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rtl="1"/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C8F072A5-F1AD-49CF-AF2F-49A258EE15B3}"/>
              </a:ext>
            </a:extLst>
          </p:cNvPr>
          <p:cNvSpPr/>
          <p:nvPr/>
        </p:nvSpPr>
        <p:spPr>
          <a:xfrm>
            <a:off x="0" y="1795076"/>
            <a:ext cx="8028917" cy="50629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he-IL" sz="1900" dirty="0">
                <a:solidFill>
                  <a:srgbClr val="000000"/>
                </a:solidFill>
                <a:latin typeface="Consolas" panose="020B0609020204030204" pitchFamily="49" charset="0"/>
              </a:rPr>
              <a:t>}		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num1, num2, num3, num4; 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e-IL" sz="1900" dirty="0">
                <a:solidFill>
                  <a:srgbClr val="008000"/>
                </a:solidFill>
                <a:latin typeface="Consolas" panose="020B0609020204030204" pitchFamily="49" charset="0"/>
              </a:rPr>
              <a:t>ארבעת נתוני הקלט</a:t>
            </a:r>
            <a:endParaRPr lang="he-I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sum; 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e-IL" sz="1900" dirty="0">
                <a:solidFill>
                  <a:srgbClr val="008000"/>
                </a:solidFill>
                <a:latin typeface="Consolas" panose="020B0609020204030204" pitchFamily="49" charset="0"/>
              </a:rPr>
              <a:t>סכום נתוני הקלט </a:t>
            </a:r>
            <a:endParaRPr lang="he-I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average; </a:t>
            </a:r>
            <a:r>
              <a:rPr lang="en-US" sz="19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he-IL" sz="1900" dirty="0">
                <a:solidFill>
                  <a:srgbClr val="008000"/>
                </a:solidFill>
                <a:latin typeface="Consolas" panose="020B0609020204030204" pitchFamily="49" charset="0"/>
              </a:rPr>
              <a:t>ממוצע נתוני הקלט</a:t>
            </a:r>
            <a:endParaRPr lang="he-I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"Enter first number: "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num1 =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"Enter second number: "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num2 =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"Enter third number: "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num3 =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900" dirty="0">
                <a:solidFill>
                  <a:srgbClr val="A31515"/>
                </a:solidFill>
                <a:latin typeface="Consolas" panose="020B0609020204030204" pitchFamily="49" charset="0"/>
              </a:rPr>
              <a:t>"Enter fourth number: "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num4 = </a:t>
            </a: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.Parse(Console.ReadLine());</a:t>
            </a:r>
          </a:p>
          <a:p>
            <a:r>
              <a:rPr lang="pt-BR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sum = num1 + num2 + num3 + num4;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average = sum / 4;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			  Console.WriteLine(average);</a:t>
            </a:r>
          </a:p>
          <a:p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  <a:endParaRPr lang="he-I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8D26C-2AD1-4D9E-B539-A508E0A96924}"/>
              </a:ext>
            </a:extLst>
          </p:cNvPr>
          <p:cNvSpPr txBox="1"/>
          <p:nvPr/>
        </p:nvSpPr>
        <p:spPr>
          <a:xfrm>
            <a:off x="8388680" y="4152275"/>
            <a:ext cx="3537679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0" algn="r" rtl="1"/>
            <a:r>
              <a:rPr lang="he-IL" sz="2400" dirty="0">
                <a:solidFill>
                  <a:prstClr val="black"/>
                </a:solidFill>
              </a:rPr>
              <a:t>מאיזה טיפוסים מורכב הביטוי </a:t>
            </a:r>
            <a:r>
              <a:rPr lang="en-US" sz="2400" dirty="0">
                <a:solidFill>
                  <a:prstClr val="black"/>
                </a:solidFill>
              </a:rPr>
              <a:t>sum/4</a:t>
            </a:r>
            <a:r>
              <a:rPr lang="he-IL" sz="2400" dirty="0">
                <a:solidFill>
                  <a:prstClr val="black"/>
                </a:solidFill>
              </a:rPr>
              <a:t>?</a:t>
            </a:r>
          </a:p>
          <a:p>
            <a:pPr lvl="0" algn="r" rtl="1"/>
            <a:r>
              <a:rPr lang="he-IL" sz="2400" dirty="0">
                <a:solidFill>
                  <a:prstClr val="black"/>
                </a:solidFill>
              </a:rPr>
              <a:t>הוא מורכב מטיפוסים שלמים ולכן טיפוס הביטוי הוא </a:t>
            </a:r>
            <a:r>
              <a:rPr lang="he-IL" sz="2400" b="1" dirty="0">
                <a:solidFill>
                  <a:srgbClr val="0070C0"/>
                </a:solidFill>
              </a:rPr>
              <a:t>שלם</a:t>
            </a:r>
          </a:p>
          <a:p>
            <a:pPr lvl="0" algn="r" rtl="1"/>
            <a:r>
              <a:rPr lang="he-IL" sz="2400" dirty="0">
                <a:solidFill>
                  <a:prstClr val="black"/>
                </a:solidFill>
              </a:rPr>
              <a:t>ולכן קיבלנו 2 (שלם) במקום 2.75 (ממשי)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574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-158502"/>
            <a:ext cx="10515600" cy="769441"/>
          </a:xfrm>
        </p:spPr>
        <p:txBody>
          <a:bodyPr vert="horz" lIns="91440" tIns="45720" rIns="91440" bIns="45720" rtlCol="1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he-IL" b="1" dirty="0">
                <a:solidFill>
                  <a:srgbClr val="0070C0"/>
                </a:solidFill>
                <a:cs typeface="+mn-cs"/>
              </a:rPr>
              <a:t>מה עושים?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94873" y="701443"/>
            <a:ext cx="11611566" cy="4608441"/>
          </a:xfrm>
        </p:spPr>
        <p:txBody>
          <a:bodyPr vert="horz" wrap="square" lIns="91440" tIns="45720" rIns="91440" bIns="45720" rtlCol="1">
            <a:spAutoFit/>
          </a:bodyPr>
          <a:lstStyle/>
          <a:p>
            <a:pPr marL="0" indent="0">
              <a:buNone/>
            </a:pPr>
            <a:r>
              <a:rPr lang="he-IL" b="1" dirty="0">
                <a:solidFill>
                  <a:srgbClr val="0070C0"/>
                </a:solidFill>
              </a:rPr>
              <a:t>ממירים</a:t>
            </a:r>
            <a:r>
              <a:rPr lang="he-IL" dirty="0"/>
              <a:t> את הביטוי משלם לממשי. </a:t>
            </a:r>
          </a:p>
          <a:p>
            <a:pPr marL="0" indent="0">
              <a:buNone/>
            </a:pPr>
            <a:r>
              <a:rPr lang="he-IL" dirty="0"/>
              <a:t>מספיק </a:t>
            </a:r>
            <a:r>
              <a:rPr lang="he-IL" b="1" dirty="0">
                <a:solidFill>
                  <a:srgbClr val="0070C0"/>
                </a:solidFill>
              </a:rPr>
              <a:t>שאחד המרכיבים </a:t>
            </a:r>
            <a:r>
              <a:rPr lang="he-IL" dirty="0"/>
              <a:t>של הביטוי החשבוני יהיה ממשי כדי שביטויה ייחשב </a:t>
            </a:r>
            <a:r>
              <a:rPr lang="he-IL" b="1" dirty="0">
                <a:solidFill>
                  <a:srgbClr val="0070C0"/>
                </a:solidFill>
              </a:rPr>
              <a:t>ממשי. 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או שנמיר את 4 לממשי ע"י כתיבה </a:t>
            </a:r>
            <a:r>
              <a:rPr lang="en-US" dirty="0"/>
              <a:t>4.0</a:t>
            </a:r>
          </a:p>
          <a:p>
            <a:pPr marL="0" indent="0" algn="ctr" rtl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average = sum /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ctr" rtl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או שנמיר את ערכו של </a:t>
            </a:r>
            <a:r>
              <a:rPr lang="en-US" dirty="0"/>
              <a:t>sum</a:t>
            </a:r>
            <a:r>
              <a:rPr lang="he-IL" dirty="0"/>
              <a:t> לממשי ע"י הוספת (</a:t>
            </a:r>
            <a:r>
              <a:rPr lang="en-US" dirty="0"/>
              <a:t>double</a:t>
            </a:r>
            <a:r>
              <a:rPr lang="he-IL" dirty="0"/>
              <a:t>) לפניו.</a:t>
            </a:r>
          </a:p>
          <a:p>
            <a:pPr marL="0" indent="0">
              <a:buNone/>
            </a:pPr>
            <a:endParaRPr lang="he-IL" dirty="0"/>
          </a:p>
          <a:p>
            <a:pPr marL="0" indent="0" algn="ctr" rtl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average =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(double)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sum / 4;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757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338984" y="153008"/>
            <a:ext cx="7514035" cy="678647"/>
          </a:xfrm>
        </p:spPr>
        <p:txBody>
          <a:bodyPr vert="horz" lIns="68580" tIns="34290" rIns="68580" bIns="34290" rtlCol="1" anchor="ctr">
            <a:spAutoFit/>
          </a:bodyPr>
          <a:lstStyle/>
          <a:p>
            <a:r>
              <a:rPr lang="he-IL" b="1" dirty="0">
                <a:solidFill>
                  <a:srgbClr val="0070C0"/>
                </a:solidFill>
                <a:cs typeface="+mn-cs"/>
              </a:rPr>
              <a:t>המרה מפורשת - </a:t>
            </a:r>
            <a:r>
              <a:rPr lang="en-US" b="1" dirty="0">
                <a:solidFill>
                  <a:srgbClr val="0070C0"/>
                </a:solidFill>
                <a:cs typeface="+mn-cs"/>
              </a:rPr>
              <a:t>casting</a:t>
            </a:r>
            <a:endParaRPr lang="he-IL" b="1" dirty="0">
              <a:solidFill>
                <a:srgbClr val="0070C0"/>
              </a:solidFill>
              <a:cs typeface="+mn-cs"/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144905" y="1050392"/>
            <a:ext cx="11902190" cy="2419124"/>
          </a:xfrm>
          <a:ln>
            <a:noFill/>
          </a:ln>
        </p:spPr>
        <p:txBody>
          <a:bodyPr vert="horz" wrap="square" lIns="91440" tIns="45720" rIns="91440" bIns="45720" rtlCol="1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he-IL" dirty="0"/>
              <a:t>ב #</a:t>
            </a:r>
            <a:r>
              <a:rPr lang="en-US" dirty="0"/>
              <a:t>C</a:t>
            </a:r>
            <a:r>
              <a:rPr lang="he-IL" dirty="0"/>
              <a:t> ניתן לבצע המרה מפורשת (</a:t>
            </a:r>
            <a:r>
              <a:rPr lang="en-US" dirty="0"/>
              <a:t>Casting</a:t>
            </a:r>
            <a:r>
              <a:rPr lang="he-IL" dirty="0"/>
              <a:t>) של ערך או ביטוי מטיפוס אחד לטיפוס אחר.</a:t>
            </a:r>
          </a:p>
          <a:p>
            <a:pPr marL="0" indent="0">
              <a:spcBef>
                <a:spcPts val="0"/>
              </a:spcBef>
              <a:buNone/>
            </a:pPr>
            <a:endParaRPr lang="he-IL" dirty="0"/>
          </a:p>
          <a:p>
            <a:pPr marL="0" indent="0">
              <a:spcBef>
                <a:spcPts val="0"/>
              </a:spcBef>
              <a:buNone/>
            </a:pPr>
            <a:r>
              <a:rPr lang="he-IL" dirty="0"/>
              <a:t>כדי להמיר מספר שלם לממשי, נוסיף נקודה אפס.</a:t>
            </a:r>
          </a:p>
          <a:p>
            <a:pPr marL="0" indent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average = sum /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.0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he-IL" dirty="0"/>
          </a:p>
          <a:p>
            <a:pPr marL="0" indent="0">
              <a:spcBef>
                <a:spcPts val="0"/>
              </a:spcBef>
              <a:buNone/>
            </a:pPr>
            <a:r>
              <a:rPr lang="he-IL" dirty="0"/>
              <a:t>כדי להמיר ערכו של משתנה או של ביטוי מטיפוס אחד לטיפוס אחר </a:t>
            </a:r>
          </a:p>
        </p:txBody>
      </p:sp>
      <p:sp>
        <p:nvSpPr>
          <p:cNvPr id="5" name="מציין מיקום תוכן 3">
            <a:extLst>
              <a:ext uri="{FF2B5EF4-FFF2-40B4-BE49-F238E27FC236}">
                <a16:creationId xmlns:a16="http://schemas.microsoft.com/office/drawing/2014/main" id="{E88BDC64-F15F-4845-9067-14418A46CB29}"/>
              </a:ext>
            </a:extLst>
          </p:cNvPr>
          <p:cNvSpPr txBox="1">
            <a:spLocks/>
          </p:cNvSpPr>
          <p:nvPr/>
        </p:nvSpPr>
        <p:spPr>
          <a:xfrm>
            <a:off x="3573760" y="3867308"/>
            <a:ext cx="5044480" cy="523220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wrap="square" lIns="91440" tIns="45720" rIns="91440" bIns="45720" rtlCol="1">
            <a:sp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spcBef>
                <a:spcPts val="0"/>
              </a:spcBef>
              <a:buNone/>
            </a:pPr>
            <a:r>
              <a:rPr lang="en-US" dirty="0"/>
              <a:t>(</a:t>
            </a:r>
            <a:r>
              <a:rPr lang="he-IL" dirty="0"/>
              <a:t>טיפוס חדש</a:t>
            </a:r>
            <a:r>
              <a:rPr lang="en-US" dirty="0"/>
              <a:t>)</a:t>
            </a:r>
            <a:r>
              <a:rPr lang="he-IL" dirty="0"/>
              <a:t>שם משתנה או ביטוי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F82CB892-2544-4F99-9FCF-076F9ED5D7A5}"/>
              </a:ext>
            </a:extLst>
          </p:cNvPr>
          <p:cNvSpPr/>
          <p:nvPr/>
        </p:nvSpPr>
        <p:spPr>
          <a:xfrm>
            <a:off x="3352800" y="4788320"/>
            <a:ext cx="548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average =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(double)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sum / 4;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0252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3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accent1"/>
          </a:solidFill>
        </a:ln>
      </a:spPr>
      <a:bodyPr rtlCol="1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</Words>
  <Application>Microsoft Office PowerPoint</Application>
  <PresentationFormat>מסך רחב</PresentationFormat>
  <Paragraphs>81</Paragraphs>
  <Slides>8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ערכת נושא Office</vt:lpstr>
      <vt:lpstr>מה נלמד היום?</vt:lpstr>
      <vt:lpstr>התוכנית לחישוב ממוצע 4 מספרים</vt:lpstr>
      <vt:lpstr>ביצוע מעקב לבדיקת התוכנית שכתבנו</vt:lpstr>
      <vt:lpstr>המשך מעקב...</vt:lpstr>
      <vt:lpstr>האם הפלט מטבלת המעקב זהה לפלט התוכנית בפועל?</vt:lpstr>
      <vt:lpstr>למה הפלט שהתקבל שונה ממה שאמור להתקבל?</vt:lpstr>
      <vt:lpstr>מה עושים?</vt:lpstr>
      <vt:lpstr>המרה מפורשת - casting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2017-09-12T14:50:11Z</dcterms:created>
  <dcterms:modified xsi:type="dcterms:W3CDTF">2019-11-05T17:24:03Z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